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</p:sldIdLst>
  <p:sldSz cy="6858000" cx="12192000"/>
  <p:notesSz cx="12192000" cy="6858000"/>
  <p:embeddedFontLst>
    <p:embeddedFont>
      <p:font typeface="Tahoma"/>
      <p:regular r:id="rId89"/>
      <p:bold r:id="rId9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:go="http://customooxmlschemas.google.com/" r:id="rId91" roundtripDataSignature="AMtx7mg9sATGmagFwn9ECX/KQPPcccPc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Tahoma-regular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customschemas.google.com/relationships/presentationmetadata" Target="metadata"/><Relationship Id="rId90" Type="http://schemas.openxmlformats.org/officeDocument/2006/relationships/font" Target="fonts/Tahoma-bold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acad282dd8_5_43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" name="Google Shape;42;g2acad282dd8_5_436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de5363f98a_0_60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g2de5363f98a_0_609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de5363f98a_0_62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g2de5363f98a_0_62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de5363f98a_0_66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g2de5363f98a_0_66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e4bcae131_0_9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g2de4bcae131_0_91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de65288dc8_0_40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g2de65288dc8_0_402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e65288dc8_0_1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" name="Google Shape;189;g2de65288dc8_0_12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e65288dc8_0_2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9" name="Google Shape;199;g2de65288dc8_0_21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de65288dc8_0_3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9" name="Google Shape;209;g2de65288dc8_0_30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de65288dc8_0_3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g2de65288dc8_0_39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de65288dc8_0_4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2de65288dc8_0_4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de5363f98a_0_70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" name="Google Shape;51;g2de5363f98a_0_702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de65288dc8_0_5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g2de65288dc8_0_57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71a824e031_0_26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g271a824e031_0_26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de4bcae131_0_7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g2de4bcae131_0_73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de65288dc8_0_41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9" name="Google Shape;269;g2de65288dc8_0_411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e65288dc8_0_6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g2de65288dc8_0_66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de65288dc8_0_7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9" name="Google Shape;289;g2de65288dc8_0_75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de65288dc8_0_8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9" name="Google Shape;299;g2de65288dc8_0_8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de65288dc8_0_9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9" name="Google Shape;309;g2de65288dc8_0_93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de65288dc8_0_10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g2de65288dc8_0_102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de65288dc8_0_11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9" name="Google Shape;329;g2de65288dc8_0_111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71a824e031_0_8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" name="Google Shape;60;g271a824e031_0_80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de65288dc8_0_12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9" name="Google Shape;339;g2de65288dc8_0_120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de65288dc8_0_12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9" name="Google Shape;349;g2de65288dc8_0_129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de4bcae131_0_27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g2de4bcae131_0_277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de4bcae131_0_28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9" name="Google Shape;369;g2de4bcae131_0_286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de4bcae131_0_29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9" name="Google Shape;379;g2de4bcae131_0_295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de4bcae131_0_35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0" name="Google Shape;390;g2de4bcae131_0_351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de5363f98a_0_46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1" name="Google Shape;401;g2de5363f98a_0_469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de4bcae131_0_31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g2de4bcae131_0_31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71a824e031_0_25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3" name="Google Shape;423;g271a824e031_0_259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de4bcae131_0_32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3" name="Google Shape;433;g2de4bcae131_0_32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71a824e031_0_10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" name="Google Shape;70;g271a824e031_0_101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de4bcae131_0_33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4" name="Google Shape;444;g2de4bcae131_0_333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de65288dc8_0_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5" name="Google Shape;455;g2de65288dc8_0_0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71a824e031_0_20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6" name="Google Shape;466;g271a824e031_0_20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de5363f98a_0_50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6" name="Google Shape;476;g2de5363f98a_0_502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de5363f98a_0_51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7" name="Google Shape;487;g2de5363f98a_0_51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de5363f98a_0_49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8" name="Google Shape;498;g2de5363f98a_0_491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de5363f98a_0_48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9" name="Google Shape;509;g2de5363f98a_0_482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de5363f98a_0_77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9" name="Google Shape;519;g2de5363f98a_0_771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de65288dc8_0_21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9" name="Google Shape;529;g2de65288dc8_0_210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de5363f98a_0_52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0" name="Google Shape;540;g2de5363f98a_0_52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de5363f98a_0_57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g2de5363f98a_0_57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de5363f98a_0_54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1" name="Google Shape;551;g2de5363f98a_0_545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de5363f98a_0_45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3" name="Google Shape;563;g2de5363f98a_0_45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71a824e031_0_19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3" name="Google Shape;573;g271a824e031_0_199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71a824e031_0_23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4" name="Google Shape;584;g271a824e031_0_231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de4bcae131_0_24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7" name="Google Shape;597;g2de4bcae131_0_249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de4bcae131_0_25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8" name="Google Shape;608;g2de4bcae131_0_25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de65288dc8_0_44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9" name="Google Shape;619;g2de65288dc8_0_440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de4bcae131_0_34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1" name="Google Shape;631;g2de4bcae131_0_342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de65288dc8_0_42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2" name="Google Shape;642;g2de65288dc8_0_420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de65288dc8_0_13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2" name="Google Shape;652;g2de65288dc8_0_13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e5363f98a_0_58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g2de5363f98a_0_58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de65288dc8_0_14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2" name="Google Shape;662;g2de65288dc8_0_147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de65288dc8_0_15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2" name="Google Shape;672;g2de65288dc8_0_156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de65288dc8_0_16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2" name="Google Shape;682;g2de65288dc8_0_165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de65288dc8_0_17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2" name="Google Shape;692;g2de65288dc8_0_17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de65288dc8_0_18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2" name="Google Shape;702;g2de65288dc8_0_183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de65288dc8_0_19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2" name="Google Shape;712;g2de65288dc8_0_192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de65288dc8_0_20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2" name="Google Shape;722;g2de65288dc8_0_201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de4bcae131_0_17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6" name="Google Shape;736;g2de4bcae131_0_172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2de4bcae131_0_22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8" name="Google Shape;748;g2de4bcae131_0_22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de4bcae131_0_14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9" name="Google Shape;759;g2de4bcae131_0_147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de5363f98a_0_74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g2de5363f98a_0_743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de4bcae131_0_20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1" name="Google Shape;771;g2de4bcae131_0_20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de4bcae131_0_18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3" name="Google Shape;783;g2de4bcae131_0_185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de4bcae131_0_19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6" name="Google Shape;796;g2de4bcae131_0_197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de5363f98a_0_71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7" name="Google Shape;807;g2de5363f98a_0_715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de5363f98a_0_72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7" name="Google Shape;817;g2de5363f98a_0_72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cf5c130bd7_0_12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7" name="Google Shape;827;g2cf5c130bd7_0_129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271a824e031_0_6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7" name="Google Shape;837;g271a824e031_0_6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71a824e031_0_5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8" name="Google Shape;848;g271a824e031_0_58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271a824e031_0_3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8" name="Google Shape;858;g271a824e031_0_3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de5363f98a_0_64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9" name="Google Shape;869;g2de5363f98a_0_64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71a824e031_0_25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" name="Google Shape;116;g271a824e031_0_250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de5363f98a_0_65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0" name="Google Shape;880;g2de5363f98a_0_654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71a824e031_0_2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7" name="Google Shape;887;g271a824e031_0_26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71a824e031_0_1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8" name="Google Shape;898;g271a824e031_0_15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cf5c130bd7_0_27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9" name="Google Shape;909;g2cf5c130bd7_0_277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71a824e031_0_35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g271a824e031_0_356:notes"/>
          <p:cNvSpPr/>
          <p:nvPr>
            <p:ph idx="2" type="sldImg"/>
          </p:nvPr>
        </p:nvSpPr>
        <p:spPr>
          <a:xfrm>
            <a:off x="2032400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8"/>
          <p:cNvSpPr txBox="1"/>
          <p:nvPr>
            <p:ph type="title"/>
          </p:nvPr>
        </p:nvSpPr>
        <p:spPr>
          <a:xfrm>
            <a:off x="2763544" y="1901825"/>
            <a:ext cx="6664911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5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8"/>
          <p:cNvSpPr txBox="1"/>
          <p:nvPr>
            <p:ph idx="1" type="body"/>
          </p:nvPr>
        </p:nvSpPr>
        <p:spPr>
          <a:xfrm>
            <a:off x="1381759" y="2580004"/>
            <a:ext cx="9428480" cy="2530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8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8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8"/>
          <p:cNvSpPr txBox="1"/>
          <p:nvPr>
            <p:ph idx="12" type="sldNum"/>
          </p:nvPr>
        </p:nvSpPr>
        <p:spPr>
          <a:xfrm>
            <a:off x="11881722" y="6599742"/>
            <a:ext cx="224790" cy="15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6"/>
          <p:cNvSpPr txBox="1"/>
          <p:nvPr>
            <p:ph type="title"/>
          </p:nvPr>
        </p:nvSpPr>
        <p:spPr>
          <a:xfrm>
            <a:off x="2763544" y="1901825"/>
            <a:ext cx="6664911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5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6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6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6"/>
          <p:cNvSpPr txBox="1"/>
          <p:nvPr>
            <p:ph idx="12" type="sldNum"/>
          </p:nvPr>
        </p:nvSpPr>
        <p:spPr>
          <a:xfrm>
            <a:off x="11881722" y="6599742"/>
            <a:ext cx="224790" cy="15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7"/>
          <p:cNvSpPr txBox="1"/>
          <p:nvPr>
            <p:ph type="ctrTitle"/>
          </p:nvPr>
        </p:nvSpPr>
        <p:spPr>
          <a:xfrm>
            <a:off x="1511300" y="1377950"/>
            <a:ext cx="9169400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7"/>
          <p:cNvSpPr txBox="1"/>
          <p:nvPr>
            <p:ph idx="1" type="subTitle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7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7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7"/>
          <p:cNvSpPr txBox="1"/>
          <p:nvPr>
            <p:ph idx="12" type="sldNum"/>
          </p:nvPr>
        </p:nvSpPr>
        <p:spPr>
          <a:xfrm>
            <a:off x="11881722" y="6599742"/>
            <a:ext cx="224790" cy="15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9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9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9"/>
          <p:cNvSpPr txBox="1"/>
          <p:nvPr>
            <p:ph idx="12" type="sldNum"/>
          </p:nvPr>
        </p:nvSpPr>
        <p:spPr>
          <a:xfrm>
            <a:off x="11881722" y="6599742"/>
            <a:ext cx="224790" cy="15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0"/>
          <p:cNvSpPr txBox="1"/>
          <p:nvPr>
            <p:ph type="title"/>
          </p:nvPr>
        </p:nvSpPr>
        <p:spPr>
          <a:xfrm>
            <a:off x="2763544" y="1901825"/>
            <a:ext cx="6664911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5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0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0"/>
          <p:cNvSpPr txBox="1"/>
          <p:nvPr>
            <p:ph idx="2" type="body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0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0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0"/>
          <p:cNvSpPr txBox="1"/>
          <p:nvPr>
            <p:ph idx="12" type="sldNum"/>
          </p:nvPr>
        </p:nvSpPr>
        <p:spPr>
          <a:xfrm>
            <a:off x="11881722" y="6599742"/>
            <a:ext cx="224790" cy="15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6858000" w="12192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45"/>
          <p:cNvSpPr txBox="1"/>
          <p:nvPr>
            <p:ph type="title"/>
          </p:nvPr>
        </p:nvSpPr>
        <p:spPr>
          <a:xfrm>
            <a:off x="2763544" y="1901825"/>
            <a:ext cx="6664911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5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5"/>
          <p:cNvSpPr txBox="1"/>
          <p:nvPr>
            <p:ph idx="1" type="body"/>
          </p:nvPr>
        </p:nvSpPr>
        <p:spPr>
          <a:xfrm>
            <a:off x="1381759" y="2580004"/>
            <a:ext cx="9428480" cy="2530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5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45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5"/>
          <p:cNvSpPr txBox="1"/>
          <p:nvPr>
            <p:ph idx="12" type="sldNum"/>
          </p:nvPr>
        </p:nvSpPr>
        <p:spPr>
          <a:xfrm>
            <a:off x="11881722" y="6599742"/>
            <a:ext cx="224790" cy="15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marR="0" rtl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marR="0" rtl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marR="0" rtl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marR="0" rtl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marR="0" rtl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marR="0" rtl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marR="0" rtl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marR="0" rtl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marR="0" rtl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8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8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3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9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4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1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32.png"/><Relationship Id="rId6" Type="http://schemas.openxmlformats.org/officeDocument/2006/relationships/image" Target="../media/image9.png"/><Relationship Id="rId7" Type="http://schemas.openxmlformats.org/officeDocument/2006/relationships/image" Target="../media/image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1.png"/><Relationship Id="rId8" Type="http://schemas.openxmlformats.org/officeDocument/2006/relationships/image" Target="../media/image2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53.png"/><Relationship Id="rId6" Type="http://schemas.openxmlformats.org/officeDocument/2006/relationships/image" Target="../media/image34.png"/><Relationship Id="rId7" Type="http://schemas.openxmlformats.org/officeDocument/2006/relationships/image" Target="../media/image9.png"/><Relationship Id="rId8" Type="http://schemas.openxmlformats.org/officeDocument/2006/relationships/image" Target="../media/image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28.png"/><Relationship Id="rId8" Type="http://schemas.openxmlformats.org/officeDocument/2006/relationships/image" Target="../media/image4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7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7.gif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2.png"/><Relationship Id="rId8" Type="http://schemas.openxmlformats.org/officeDocument/2006/relationships/image" Target="../media/image4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3.png"/><Relationship Id="rId8" Type="http://schemas.openxmlformats.org/officeDocument/2006/relationships/image" Target="../media/image4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9.png"/><Relationship Id="rId8" Type="http://schemas.openxmlformats.org/officeDocument/2006/relationships/image" Target="../media/image4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0.png"/><Relationship Id="rId8" Type="http://schemas.openxmlformats.org/officeDocument/2006/relationships/image" Target="../media/image5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4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acad282dd8_5_4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" name="Google Shape;45;g2acad282dd8_5_436"/>
          <p:cNvSpPr txBox="1"/>
          <p:nvPr>
            <p:ph type="title"/>
          </p:nvPr>
        </p:nvSpPr>
        <p:spPr>
          <a:xfrm>
            <a:off x="1511300" y="2749550"/>
            <a:ext cx="9201300" cy="3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000000"/>
                </a:solidFill>
              </a:rPr>
              <a:t>TraceBook</a:t>
            </a:r>
            <a:endParaRPr sz="8000">
              <a:solidFill>
                <a:srgbClr val="000000"/>
              </a:solidFill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0">
              <a:solidFill>
                <a:srgbClr val="000000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0">
              <a:solidFill>
                <a:srgbClr val="000000"/>
              </a:solidFill>
            </a:endParaRPr>
          </a:p>
        </p:txBody>
      </p:sp>
      <p:sp>
        <p:nvSpPr>
          <p:cNvPr id="46" name="Google Shape;46;g2acad282dd8_5_436"/>
          <p:cNvSpPr txBox="1"/>
          <p:nvPr>
            <p:ph type="title"/>
          </p:nvPr>
        </p:nvSpPr>
        <p:spPr>
          <a:xfrm>
            <a:off x="1495350" y="4153250"/>
            <a:ext cx="9201300" cy="14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000">
                <a:solidFill>
                  <a:srgbClr val="000000"/>
                </a:solidFill>
              </a:rPr>
              <a:t>Design and Implementation of Security-Conscious,</a:t>
            </a:r>
            <a:endParaRPr i="1" sz="3000">
              <a:solidFill>
                <a:srgbClr val="000000"/>
              </a:solidFill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000">
                <a:solidFill>
                  <a:srgbClr val="000000"/>
                </a:solidFill>
              </a:rPr>
              <a:t>Location-Sharing in a Geosocial Network</a:t>
            </a:r>
            <a:endParaRPr i="1" sz="3000">
              <a:solidFill>
                <a:srgbClr val="000000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 sz="3000">
              <a:solidFill>
                <a:srgbClr val="000000"/>
              </a:solidFill>
            </a:endParaRPr>
          </a:p>
        </p:txBody>
      </p:sp>
      <p:pic>
        <p:nvPicPr>
          <p:cNvPr id="47" name="Google Shape;47;g2acad282dd8_5_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750" y="148947"/>
            <a:ext cx="2600675" cy="260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g2acad282dd8_5_4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9877" y="206738"/>
            <a:ext cx="4111174" cy="22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de5363f98a_0_60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0" name="Google Shape;140;g2de5363f98a_0_6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de5363f98a_0_6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de5363f98a_0_6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de5363f98a_0_6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de5363f98a_0_609"/>
          <p:cNvSpPr txBox="1"/>
          <p:nvPr>
            <p:ph type="title"/>
          </p:nvPr>
        </p:nvSpPr>
        <p:spPr>
          <a:xfrm>
            <a:off x="1511300" y="1073150"/>
            <a:ext cx="84417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>
                <a:solidFill>
                  <a:srgbClr val="FF0000"/>
                </a:solidFill>
              </a:rPr>
              <a:t>TraceBook Implementation</a:t>
            </a:r>
            <a:endParaRPr i="1" sz="4500">
              <a:solidFill>
                <a:srgbClr val="FF0000"/>
              </a:solidFill>
            </a:endParaRPr>
          </a:p>
        </p:txBody>
      </p:sp>
      <p:sp>
        <p:nvSpPr>
          <p:cNvPr id="145" name="Google Shape;145;g2de5363f98a_0_609"/>
          <p:cNvSpPr txBox="1"/>
          <p:nvPr/>
        </p:nvSpPr>
        <p:spPr>
          <a:xfrm>
            <a:off x="1126525" y="2001250"/>
            <a:ext cx="10832700" cy="3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9850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Hosting</a:t>
            </a: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1. </a:t>
            </a: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Frontend is hosted on Vercel 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2. Backend is hosted on Render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API Documentation</a:t>
            </a: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Trebuchet MS"/>
              <a:buAutoNum type="arabicPeriod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Comprehensive Swagger documentation in line with OpenAPI specifications</a:t>
            </a:r>
            <a:endParaRPr b="0" i="1" sz="27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e5363f98a_0_6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1" name="Google Shape;151;g2de5363f98a_0_6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de5363f98a_0_6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de5363f98a_0_6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de5363f98a_0_6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de5363f98a_0_624"/>
          <p:cNvSpPr txBox="1"/>
          <p:nvPr>
            <p:ph type="title"/>
          </p:nvPr>
        </p:nvSpPr>
        <p:spPr>
          <a:xfrm>
            <a:off x="1511300" y="1073150"/>
            <a:ext cx="84417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>
                <a:solidFill>
                  <a:srgbClr val="FF0000"/>
                </a:solidFill>
              </a:rPr>
              <a:t>TraceBook </a:t>
            </a:r>
            <a:r>
              <a:rPr lang="en-US" sz="4500">
                <a:solidFill>
                  <a:srgbClr val="FF0000"/>
                </a:solidFill>
              </a:rPr>
              <a:t>Technologies Used</a:t>
            </a:r>
            <a:endParaRPr i="1" sz="4500">
              <a:solidFill>
                <a:srgbClr val="FF0000"/>
              </a:solidFill>
            </a:endParaRPr>
          </a:p>
        </p:txBody>
      </p:sp>
      <p:sp>
        <p:nvSpPr>
          <p:cNvPr id="156" name="Google Shape;156;g2de5363f98a_0_624"/>
          <p:cNvSpPr txBox="1"/>
          <p:nvPr/>
        </p:nvSpPr>
        <p:spPr>
          <a:xfrm>
            <a:off x="1126525" y="2001250"/>
            <a:ext cx="10832700" cy="43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9850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TypeScript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WebSockets 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MongoDB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Express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React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Node 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PostgreSQL &amp; PostGIS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Vercel &amp; Render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Git &amp; GitHub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7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e5363f98a_0_6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2" name="Google Shape;162;g2de5363f98a_0_6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de5363f98a_0_6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de5363f98a_0_6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de5363f98a_0_6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2de5363f98a_0_668"/>
          <p:cNvSpPr txBox="1"/>
          <p:nvPr>
            <p:ph type="title"/>
          </p:nvPr>
        </p:nvSpPr>
        <p:spPr>
          <a:xfrm>
            <a:off x="1511300" y="2520950"/>
            <a:ext cx="72807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/auth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e4bcae131_0_9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2" name="Google Shape;172;g2de4bcae131_0_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de4bcae131_0_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de4bcae131_0_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de4bcae131_0_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de4bcae131_0_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5400" y="1031075"/>
            <a:ext cx="10603776" cy="482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de65288dc8_0_40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2" name="Google Shape;182;g2de65288dc8_0_4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de65288dc8_0_4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de65288dc8_0_4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de65288dc8_0_4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2de65288dc8_0_402"/>
          <p:cNvSpPr txBox="1"/>
          <p:nvPr>
            <p:ph type="title"/>
          </p:nvPr>
        </p:nvSpPr>
        <p:spPr>
          <a:xfrm>
            <a:off x="1511300" y="2520950"/>
            <a:ext cx="72807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Auth </a:t>
            </a:r>
            <a:r>
              <a:rPr lang="en-US" sz="5600">
                <a:solidFill>
                  <a:srgbClr val="000000"/>
                </a:solidFill>
              </a:rPr>
              <a:t>Flow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de65288dc8_0_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92" name="Google Shape;192;g2de65288dc8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de65288dc8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de65288dc8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de65288dc8_0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de65288dc8_0_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de65288dc8_0_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2" name="Google Shape;202;g2de65288dc8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de65288dc8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2de65288dc8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de65288dc8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de65288dc8_0_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de65288dc8_0_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2" name="Google Shape;212;g2de65288dc8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de65288dc8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2de65288dc8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de65288dc8_0_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de65288dc8_0_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de65288dc8_0_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2" name="Google Shape;222;g2de65288dc8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de65288dc8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de65288dc8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2de65288dc8_0_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de65288dc8_0_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e65288dc8_0_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2" name="Google Shape;232;g2de65288dc8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de65288dc8_0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de65288dc8_0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de65288dc8_0_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de65288dc8_0_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de5363f98a_0_70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" name="Google Shape;54;g2de5363f98a_0_702"/>
          <p:cNvSpPr txBox="1"/>
          <p:nvPr>
            <p:ph type="title"/>
          </p:nvPr>
        </p:nvSpPr>
        <p:spPr>
          <a:xfrm>
            <a:off x="1511300" y="158750"/>
            <a:ext cx="9201300" cy="3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000000"/>
                </a:solidFill>
              </a:rPr>
              <a:t>TraceBook</a:t>
            </a:r>
            <a:endParaRPr sz="8000">
              <a:solidFill>
                <a:srgbClr val="000000"/>
              </a:solidFill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0">
              <a:solidFill>
                <a:srgbClr val="000000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0">
              <a:solidFill>
                <a:srgbClr val="000000"/>
              </a:solidFill>
            </a:endParaRPr>
          </a:p>
        </p:txBody>
      </p:sp>
      <p:pic>
        <p:nvPicPr>
          <p:cNvPr id="55" name="Google Shape;55;g2de5363f98a_0_7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8277" y="54338"/>
            <a:ext cx="4111174" cy="22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g2de5363f98a_0_702"/>
          <p:cNvPicPr preferRelativeResize="0"/>
          <p:nvPr/>
        </p:nvPicPr>
        <p:blipFill rotWithShape="1">
          <a:blip r:embed="rId4">
            <a:alphaModFix/>
          </a:blip>
          <a:srcRect b="20510" l="0" r="0" t="-20510"/>
          <a:stretch/>
        </p:blipFill>
        <p:spPr>
          <a:xfrm>
            <a:off x="0" y="4053697"/>
            <a:ext cx="2600675" cy="260060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2de5363f98a_0_702"/>
          <p:cNvSpPr txBox="1"/>
          <p:nvPr>
            <p:ph type="title"/>
          </p:nvPr>
        </p:nvSpPr>
        <p:spPr>
          <a:xfrm>
            <a:off x="1647750" y="1737750"/>
            <a:ext cx="9201300" cy="3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>
                <a:solidFill>
                  <a:srgbClr val="000000"/>
                </a:solidFill>
              </a:rPr>
              <a:t>Supervisor: </a:t>
            </a:r>
            <a:r>
              <a:rPr i="1" lang="en-US" sz="3000">
                <a:solidFill>
                  <a:srgbClr val="000000"/>
                </a:solidFill>
              </a:rPr>
              <a:t>Dr. Munmun Bhattacharya</a:t>
            </a:r>
            <a:endParaRPr i="1" sz="3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 sz="3000">
              <a:solidFill>
                <a:srgbClr val="000000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>
                <a:solidFill>
                  <a:srgbClr val="000000"/>
                </a:solidFill>
              </a:rPr>
              <a:t>Group No. 16</a:t>
            </a:r>
            <a:endParaRPr sz="3000">
              <a:solidFill>
                <a:srgbClr val="000000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>
                <a:solidFill>
                  <a:srgbClr val="000000"/>
                </a:solidFill>
              </a:rPr>
              <a:t>Anumoy Nandy (002011001121)</a:t>
            </a:r>
            <a:endParaRPr sz="3000">
              <a:solidFill>
                <a:srgbClr val="000000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>
                <a:solidFill>
                  <a:srgbClr val="000000"/>
                </a:solidFill>
              </a:rPr>
              <a:t>Kunal Pramanick (302111001005)</a:t>
            </a:r>
            <a:endParaRPr sz="3000">
              <a:solidFill>
                <a:srgbClr val="000000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>
                <a:solidFill>
                  <a:srgbClr val="000000"/>
                </a:solidFill>
              </a:rPr>
              <a:t>Manas Pratim Biswas (002011001025)</a:t>
            </a:r>
            <a:endParaRPr sz="3000">
              <a:solidFill>
                <a:srgbClr val="000000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de65288dc8_0_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42" name="Google Shape;242;g2de65288dc8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2de65288dc8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de65288dc8_0_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de65288dc8_0_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de65288dc8_0_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71a824e031_0_2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52" name="Google Shape;252;g271a824e031_0_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271a824e031_0_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71a824e031_0_2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71a824e031_0_2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271a824e031_0_268"/>
          <p:cNvSpPr txBox="1"/>
          <p:nvPr>
            <p:ph type="title"/>
          </p:nvPr>
        </p:nvSpPr>
        <p:spPr>
          <a:xfrm>
            <a:off x="1511300" y="2520950"/>
            <a:ext cx="72807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/dashboard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de4bcae131_0_7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2" name="Google Shape;262;g2de4bcae131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de4bcae131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de4bcae131_0_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de4bcae131_0_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de4bcae131_0_73"/>
          <p:cNvPicPr preferRelativeResize="0"/>
          <p:nvPr/>
        </p:nvPicPr>
        <p:blipFill rotWithShape="1">
          <a:blip r:embed="rId7">
            <a:alphaModFix/>
          </a:blip>
          <a:srcRect b="0" l="179" r="179" t="0"/>
          <a:stretch/>
        </p:blipFill>
        <p:spPr>
          <a:xfrm>
            <a:off x="963250" y="1054188"/>
            <a:ext cx="10573377" cy="4749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de65288dc8_0_4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72" name="Google Shape;272;g2de65288dc8_0_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de65288dc8_0_4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de65288dc8_0_4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de65288dc8_0_4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de65288dc8_0_411"/>
          <p:cNvSpPr txBox="1"/>
          <p:nvPr>
            <p:ph type="title"/>
          </p:nvPr>
        </p:nvSpPr>
        <p:spPr>
          <a:xfrm>
            <a:off x="1511300" y="2520950"/>
            <a:ext cx="84522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User Details </a:t>
            </a:r>
            <a:r>
              <a:rPr lang="en-US" sz="5600">
                <a:solidFill>
                  <a:schemeClr val="dk1"/>
                </a:solidFill>
              </a:rPr>
              <a:t>CRUD</a:t>
            </a:r>
            <a:r>
              <a:rPr lang="en-US" sz="5600">
                <a:solidFill>
                  <a:srgbClr val="000000"/>
                </a:solidFill>
              </a:rPr>
              <a:t> Flow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de65288dc8_0_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82" name="Google Shape;282;g2de65288dc8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de65288dc8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de65288dc8_0_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de65288dc8_0_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2de65288dc8_0_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de65288dc8_0_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2" name="Google Shape;292;g2de65288dc8_0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de65288dc8_0_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de65288dc8_0_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de65288dc8_0_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2de65288dc8_0_7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de65288dc8_0_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02" name="Google Shape;302;g2de65288dc8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de65288dc8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de65288dc8_0_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de65288dc8_0_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de65288dc8_0_8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de65288dc8_0_9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2" name="Google Shape;312;g2de65288dc8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de65288dc8_0_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de65288dc8_0_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de65288dc8_0_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de65288dc8_0_93"/>
          <p:cNvPicPr preferRelativeResize="0"/>
          <p:nvPr/>
        </p:nvPicPr>
        <p:blipFill rotWithShape="1">
          <a:blip r:embed="rId7">
            <a:alphaModFix/>
          </a:blip>
          <a:srcRect b="29" l="0" r="0" t="39"/>
          <a:stretch/>
        </p:blipFill>
        <p:spPr>
          <a:xfrm>
            <a:off x="1530569" y="0"/>
            <a:ext cx="91308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de65288dc8_0_10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2" name="Google Shape;322;g2de65288dc8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2de65288dc8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2de65288dc8_0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de65288dc8_0_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de65288dc8_0_1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de65288dc8_0_1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2" name="Google Shape;332;g2de65288dc8_0_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2de65288dc8_0_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2de65288dc8_0_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de65288dc8_0_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de65288dc8_0_1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1a824e031_0_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3" name="Google Shape;63;g271a824e031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271a824e031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g271a824e031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271a824e031_0_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271a824e031_0_80"/>
          <p:cNvSpPr txBox="1"/>
          <p:nvPr>
            <p:ph type="title"/>
          </p:nvPr>
        </p:nvSpPr>
        <p:spPr>
          <a:xfrm>
            <a:off x="1511300" y="2520950"/>
            <a:ext cx="39642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Introduction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de65288dc8_0_1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42" name="Google Shape;342;g2de65288dc8_0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de65288dc8_0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de65288dc8_0_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de65288dc8_0_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de65288dc8_0_1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de65288dc8_0_1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2" name="Google Shape;352;g2de65288dc8_0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2de65288dc8_0_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2de65288dc8_0_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2de65288dc8_0_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2de65288dc8_0_1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de4bcae131_0_27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2" name="Google Shape;362;g2de4bcae131_0_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2de4bcae131_0_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2de4bcae131_0_2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de4bcae131_0_2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de4bcae131_0_2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675" y="665038"/>
            <a:ext cx="10710651" cy="552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de4bcae131_0_28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2" name="Google Shape;372;g2de4bcae131_0_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2de4bcae131_0_2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2de4bcae131_0_2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de4bcae131_0_2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de4bcae131_0_2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8725" y="679450"/>
            <a:ext cx="10447852" cy="574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de4bcae131_0_29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82" name="Google Shape;382;g2de4bcae131_0_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2de4bcae131_0_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2de4bcae131_0_2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2de4bcae131_0_2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2de4bcae131_0_2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1575" y="0"/>
            <a:ext cx="6327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2de4bcae131_0_295"/>
          <p:cNvSpPr txBox="1"/>
          <p:nvPr/>
        </p:nvSpPr>
        <p:spPr>
          <a:xfrm>
            <a:off x="426575" y="2981650"/>
            <a:ext cx="48174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/setProperties route in ts-backend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de4bcae131_0_3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93" name="Google Shape;393;g2de4bcae131_0_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de4bcae131_0_3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de4bcae131_0_3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2de4bcae131_0_3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de4bcae131_0_3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7151" y="0"/>
            <a:ext cx="54744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2de4bcae131_0_351"/>
          <p:cNvSpPr txBox="1"/>
          <p:nvPr/>
        </p:nvSpPr>
        <p:spPr>
          <a:xfrm>
            <a:off x="426575" y="2981650"/>
            <a:ext cx="58476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interBackendAccess middleware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de5363f98a_0_4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04" name="Google Shape;404;g2de5363f98a_0_4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2de5363f98a_0_4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2de5363f98a_0_4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2de5363f98a_0_4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2de5363f98a_0_4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3838" y="0"/>
            <a:ext cx="524392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2de5363f98a_0_469"/>
          <p:cNvSpPr txBox="1"/>
          <p:nvPr/>
        </p:nvSpPr>
        <p:spPr>
          <a:xfrm>
            <a:off x="426575" y="2981650"/>
            <a:ext cx="48174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/setProperties route in loc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de4bcae131_0_3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15" name="Google Shape;415;g2de4bcae131_0_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2de4bcae131_0_3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2de4bcae131_0_3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2de4bcae131_0_3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de4bcae131_0_3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8735" y="0"/>
            <a:ext cx="544932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2de4bcae131_0_314"/>
          <p:cNvSpPr txBox="1"/>
          <p:nvPr/>
        </p:nvSpPr>
        <p:spPr>
          <a:xfrm>
            <a:off x="426575" y="2981650"/>
            <a:ext cx="48174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/setProperties </a:t>
            </a: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successful</a:t>
            </a: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 in ts-backend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71a824e031_0_2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26" name="Google Shape;426;g271a824e031_0_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271a824e031_0_2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271a824e031_0_2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271a824e031_0_2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271a824e031_0_259"/>
          <p:cNvSpPr txBox="1"/>
          <p:nvPr>
            <p:ph type="title"/>
          </p:nvPr>
        </p:nvSpPr>
        <p:spPr>
          <a:xfrm>
            <a:off x="1511300" y="2520950"/>
            <a:ext cx="72807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/map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de4bcae131_0_3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36" name="Google Shape;436;g2de4bcae131_0_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2de4bcae131_0_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2de4bcae131_0_3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2de4bcae131_0_3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2de4bcae131_0_324"/>
          <p:cNvPicPr preferRelativeResize="0"/>
          <p:nvPr/>
        </p:nvPicPr>
        <p:blipFill rotWithShape="1">
          <a:blip r:embed="rId7">
            <a:alphaModFix/>
          </a:blip>
          <a:srcRect b="29" l="0" r="0" t="29"/>
          <a:stretch/>
        </p:blipFill>
        <p:spPr>
          <a:xfrm>
            <a:off x="810850" y="1054188"/>
            <a:ext cx="10573375" cy="474962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2de4bcae131_0_324"/>
          <p:cNvSpPr txBox="1"/>
          <p:nvPr>
            <p:ph type="title"/>
          </p:nvPr>
        </p:nvSpPr>
        <p:spPr>
          <a:xfrm>
            <a:off x="2008838" y="84350"/>
            <a:ext cx="92442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User Movement Simulation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1a824e031_0_10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3" name="Google Shape;73;g271a824e031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271a824e031_0_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71a824e031_0_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71a824e031_0_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71a824e031_0_101"/>
          <p:cNvSpPr txBox="1"/>
          <p:nvPr>
            <p:ph type="title"/>
          </p:nvPr>
        </p:nvSpPr>
        <p:spPr>
          <a:xfrm>
            <a:off x="1511300" y="1073150"/>
            <a:ext cx="84417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>
                <a:solidFill>
                  <a:srgbClr val="FF0000"/>
                </a:solidFill>
              </a:rPr>
              <a:t>Context</a:t>
            </a:r>
            <a:endParaRPr sz="4500">
              <a:solidFill>
                <a:srgbClr val="FF0000"/>
              </a:solidFill>
            </a:endParaRPr>
          </a:p>
        </p:txBody>
      </p:sp>
      <p:sp>
        <p:nvSpPr>
          <p:cNvPr id="78" name="Google Shape;78;g271a824e031_0_101"/>
          <p:cNvSpPr txBox="1"/>
          <p:nvPr/>
        </p:nvSpPr>
        <p:spPr>
          <a:xfrm>
            <a:off x="1511300" y="1876775"/>
            <a:ext cx="86283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Advancements in mobile and internet technology</a:t>
            </a:r>
            <a:endParaRPr b="0" i="0" sz="3500" u="none" cap="none" strike="noStrik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" name="Google Shape;79;g271a824e031_0_101"/>
          <p:cNvSpPr txBox="1"/>
          <p:nvPr/>
        </p:nvSpPr>
        <p:spPr>
          <a:xfrm>
            <a:off x="1511300" y="3124854"/>
            <a:ext cx="9443100" cy="18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9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3540" lvl="0" marL="395605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ahoma"/>
              <a:buChar char="-"/>
            </a:pPr>
            <a:r>
              <a:rPr lang="en-US" sz="2700">
                <a:latin typeface="Tahoma"/>
                <a:ea typeface="Tahoma"/>
                <a:cs typeface="Tahoma"/>
                <a:sym typeface="Tahoma"/>
              </a:rPr>
              <a:t>Increase in internet usage and social media connectivity</a:t>
            </a:r>
            <a:endParaRPr sz="2700"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de4bcae131_0_3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47" name="Google Shape;447;g2de4bcae131_0_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2de4bcae131_0_3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2de4bcae131_0_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2de4bcae131_0_3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2de4bcae131_0_3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312" y="1054188"/>
            <a:ext cx="10573373" cy="474962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2de4bcae131_0_333"/>
          <p:cNvSpPr txBox="1"/>
          <p:nvPr>
            <p:ph type="title"/>
          </p:nvPr>
        </p:nvSpPr>
        <p:spPr>
          <a:xfrm>
            <a:off x="4101130" y="84350"/>
            <a:ext cx="39897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User Query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de65288dc8_0_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8" name="Google Shape;458;g2de65288dc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de65288dc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2de65288dc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2de65288dc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2de65288dc8_0_0"/>
          <p:cNvPicPr preferRelativeResize="0"/>
          <p:nvPr/>
        </p:nvPicPr>
        <p:blipFill rotWithShape="1">
          <a:blip r:embed="rId7">
            <a:alphaModFix/>
          </a:blip>
          <a:srcRect b="387" l="0" r="0" t="377"/>
          <a:stretch/>
        </p:blipFill>
        <p:spPr>
          <a:xfrm>
            <a:off x="810850" y="1054188"/>
            <a:ext cx="10573377" cy="474962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2de65288dc8_0_0"/>
          <p:cNvSpPr txBox="1"/>
          <p:nvPr>
            <p:ph type="title"/>
          </p:nvPr>
        </p:nvSpPr>
        <p:spPr>
          <a:xfrm>
            <a:off x="3677894" y="-8350"/>
            <a:ext cx="51441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Privacy Filtering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71a824e031_0_20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9" name="Google Shape;469;g271a824e031_0_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71a824e031_0_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71a824e031_0_2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71a824e031_0_2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71a824e031_0_208"/>
          <p:cNvSpPr txBox="1"/>
          <p:nvPr>
            <p:ph type="title"/>
          </p:nvPr>
        </p:nvSpPr>
        <p:spPr>
          <a:xfrm>
            <a:off x="1511300" y="2520950"/>
            <a:ext cx="7280700" cy="17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User Location Updation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de5363f98a_0_50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79" name="Google Shape;479;g2de5363f98a_0_5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2de5363f98a_0_5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2de5363f98a_0_5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2de5363f98a_0_5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2de5363f98a_0_5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3152" y="0"/>
            <a:ext cx="73384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2de5363f98a_0_502"/>
          <p:cNvSpPr txBox="1"/>
          <p:nvPr/>
        </p:nvSpPr>
        <p:spPr>
          <a:xfrm>
            <a:off x="426575" y="2981650"/>
            <a:ext cx="48174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/</a:t>
            </a: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setLocation</a:t>
            </a: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 route in ts-backend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de5363f98a_0_5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90" name="Google Shape;490;g2de5363f98a_0_5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2de5363f98a_0_5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2de5363f98a_0_5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2de5363f98a_0_5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2de5363f98a_0_5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7151" y="0"/>
            <a:ext cx="54744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2de5363f98a_0_514"/>
          <p:cNvSpPr txBox="1"/>
          <p:nvPr/>
        </p:nvSpPr>
        <p:spPr>
          <a:xfrm>
            <a:off x="426575" y="2981650"/>
            <a:ext cx="58476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interBackendAccess middleware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de5363f98a_0_49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01" name="Google Shape;501;g2de5363f98a_0_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6559" y="0"/>
            <a:ext cx="662151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2de5363f98a_0_4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8334" y="0"/>
            <a:ext cx="6753482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de5363f98a_0_4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2de5363f98a_0_4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2de5363f98a_0_4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2de5363f98a_0_4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de5363f98a_0_4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12" name="Google Shape;512;g2de5363f98a_0_4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2de5363f98a_0_4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2de5363f98a_0_4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2de5363f98a_0_4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2de5363f98a_0_482"/>
          <p:cNvSpPr txBox="1"/>
          <p:nvPr>
            <p:ph type="title"/>
          </p:nvPr>
        </p:nvSpPr>
        <p:spPr>
          <a:xfrm>
            <a:off x="1511300" y="2520950"/>
            <a:ext cx="7280700" cy="17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Privacy Query &amp; Filtering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de5363f98a_0_77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22" name="Google Shape;522;g2de5363f98a_0_7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2de5363f98a_0_7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2de5363f98a_0_7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2de5363f98a_0_7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2de5363f98a_0_7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de65288dc8_0_2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32" name="Google Shape;532;g2de65288dc8_0_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2de65288dc8_0_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g2de65288dc8_0_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3743" y="0"/>
            <a:ext cx="737851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2de65288dc8_0_210"/>
          <p:cNvSpPr txBox="1"/>
          <p:nvPr/>
        </p:nvSpPr>
        <p:spPr>
          <a:xfrm>
            <a:off x="426575" y="2981650"/>
            <a:ext cx="58476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/query route in ts-backend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36" name="Google Shape;536;g2de65288dc8_0_2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2de65288dc8_0_2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de5363f98a_0_5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43" name="Google Shape;543;g2de5363f98a_0_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2de5363f98a_0_5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g2de5363f98a_0_5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g2de5363f98a_0_5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2de5363f98a_0_5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7151" y="0"/>
            <a:ext cx="54744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2de5363f98a_0_524"/>
          <p:cNvSpPr txBox="1"/>
          <p:nvPr/>
        </p:nvSpPr>
        <p:spPr>
          <a:xfrm>
            <a:off x="426575" y="2981650"/>
            <a:ext cx="58476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interBackendAccess middleware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de5363f98a_0_57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5" name="Google Shape;85;g2de5363f98a_0_5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2de5363f98a_0_5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2de5363f98a_0_5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2de5363f98a_0_5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2de5363f98a_0_574"/>
          <p:cNvSpPr txBox="1"/>
          <p:nvPr>
            <p:ph type="title"/>
          </p:nvPr>
        </p:nvSpPr>
        <p:spPr>
          <a:xfrm>
            <a:off x="1511300" y="1073150"/>
            <a:ext cx="84417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>
                <a:solidFill>
                  <a:srgbClr val="FF0000"/>
                </a:solidFill>
              </a:rPr>
              <a:t>Context</a:t>
            </a:r>
            <a:endParaRPr sz="4500">
              <a:solidFill>
                <a:srgbClr val="FF0000"/>
              </a:solidFill>
            </a:endParaRPr>
          </a:p>
        </p:txBody>
      </p:sp>
      <p:sp>
        <p:nvSpPr>
          <p:cNvPr id="90" name="Google Shape;90;g2de5363f98a_0_574"/>
          <p:cNvSpPr txBox="1"/>
          <p:nvPr/>
        </p:nvSpPr>
        <p:spPr>
          <a:xfrm>
            <a:off x="1511300" y="1876775"/>
            <a:ext cx="86283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Issues with traditional social networks</a:t>
            </a:r>
            <a:endParaRPr sz="350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sz="350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1" name="Google Shape;91;g2de5363f98a_0_574"/>
          <p:cNvSpPr txBox="1"/>
          <p:nvPr/>
        </p:nvSpPr>
        <p:spPr>
          <a:xfrm>
            <a:off x="1511300" y="3124854"/>
            <a:ext cx="9443100" cy="29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9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3540" lvl="0" marL="395605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ahoma"/>
              <a:buChar char="-"/>
            </a:pPr>
            <a:r>
              <a:rPr lang="en-US" sz="2700">
                <a:latin typeface="Tahoma"/>
                <a:ea typeface="Tahoma"/>
                <a:cs typeface="Tahoma"/>
                <a:sym typeface="Tahoma"/>
              </a:rPr>
              <a:t>Allegations of user data capture and sale</a:t>
            </a:r>
            <a:endParaRPr sz="2700">
              <a:latin typeface="Tahoma"/>
              <a:ea typeface="Tahoma"/>
              <a:cs typeface="Tahoma"/>
              <a:sym typeface="Tahoma"/>
            </a:endParaRPr>
          </a:p>
          <a:p>
            <a:pPr indent="-383540" lvl="0" marL="395605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SzPts val="2700"/>
              <a:buFont typeface="Tahoma"/>
              <a:buChar char="-"/>
            </a:pPr>
            <a:r>
              <a:rPr lang="en-US" sz="2700">
                <a:latin typeface="Tahoma"/>
                <a:ea typeface="Tahoma"/>
                <a:cs typeface="Tahoma"/>
                <a:sym typeface="Tahoma"/>
              </a:rPr>
              <a:t>Breaches in user location data exposing sensitive information</a:t>
            </a:r>
            <a:endParaRPr sz="2700"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de5363f98a_0_5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54" name="Google Shape;554;g2de5363f98a_0_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2de5363f98a_0_5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g2de5363f98a_0_5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2de5363f98a_0_5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2de5363f98a_0_5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059" y="0"/>
            <a:ext cx="54618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2de5363f98a_0_545"/>
          <p:cNvPicPr preferRelativeResize="0"/>
          <p:nvPr/>
        </p:nvPicPr>
        <p:blipFill rotWithShape="1">
          <a:blip r:embed="rId8">
            <a:alphaModFix/>
          </a:blip>
          <a:srcRect b="9834" l="8391" r="8772" t="10337"/>
          <a:stretch/>
        </p:blipFill>
        <p:spPr>
          <a:xfrm>
            <a:off x="6437425" y="1159250"/>
            <a:ext cx="5128250" cy="4539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0" name="Google Shape;560;g2de5363f98a_0_545"/>
          <p:cNvSpPr txBox="1"/>
          <p:nvPr/>
        </p:nvSpPr>
        <p:spPr>
          <a:xfrm>
            <a:off x="6077750" y="266150"/>
            <a:ext cx="58476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/query route in loc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de5363f98a_0_4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66" name="Google Shape;566;g2de5363f98a_0_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2de5363f98a_0_4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2de5363f98a_0_4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2de5363f98a_0_4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g2de5363f98a_0_458"/>
          <p:cNvSpPr txBox="1"/>
          <p:nvPr>
            <p:ph type="title"/>
          </p:nvPr>
        </p:nvSpPr>
        <p:spPr>
          <a:xfrm>
            <a:off x="1511300" y="2520950"/>
            <a:ext cx="7280700" cy="26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600">
                <a:solidFill>
                  <a:srgbClr val="000000"/>
                </a:solidFill>
              </a:rPr>
              <a:t>PostgreSQL </a:t>
            </a:r>
            <a:endParaRPr sz="5600">
              <a:solidFill>
                <a:srgbClr val="000000"/>
              </a:solidFill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600">
              <a:solidFill>
                <a:srgbClr val="000000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71a824e031_0_19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76" name="Google Shape;576;g271a824e031_0_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271a824e031_0_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271a824e031_0_1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g271a824e031_0_1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g271a824e031_0_1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2698" y="0"/>
            <a:ext cx="683060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g271a824e031_0_199"/>
          <p:cNvSpPr txBox="1"/>
          <p:nvPr/>
        </p:nvSpPr>
        <p:spPr>
          <a:xfrm rot="633">
            <a:off x="706750" y="3465750"/>
            <a:ext cx="32586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Prisma Schema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71a824e031_0_2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87" name="Google Shape;587;g271a824e031_0_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271a824e031_0_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271a824e031_0_2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2200" y="-119164"/>
            <a:ext cx="2360400" cy="70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271a824e031_0_2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3513" y="19050"/>
            <a:ext cx="6448425" cy="681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1" name="Google Shape;591;g271a824e031_0_231"/>
          <p:cNvSpPr txBox="1"/>
          <p:nvPr/>
        </p:nvSpPr>
        <p:spPr>
          <a:xfrm>
            <a:off x="6769938" y="51500"/>
            <a:ext cx="46377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Mongoose Schema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2" name="Google Shape;592;g271a824e031_0_231"/>
          <p:cNvSpPr txBox="1"/>
          <p:nvPr/>
        </p:nvSpPr>
        <p:spPr>
          <a:xfrm rot="757">
            <a:off x="706750" y="3465750"/>
            <a:ext cx="27240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Postgres ERD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93" name="Google Shape;593;g271a824e031_0_2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271a824e031_0_2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de4bcae131_0_2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00" name="Google Shape;600;g2de4bcae131_0_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2de4bcae131_0_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2de4bcae131_0_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2de4bcae131_0_2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2de4bcae131_0_2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9151" y="402025"/>
            <a:ext cx="51251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2de4bcae131_0_249"/>
          <p:cNvSpPr txBox="1"/>
          <p:nvPr/>
        </p:nvSpPr>
        <p:spPr>
          <a:xfrm>
            <a:off x="4043825" y="84350"/>
            <a:ext cx="58476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PostGIS SQL query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de4bcae131_0_2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11" name="Google Shape;611;g2de4bcae131_0_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2de4bcae131_0_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2de4bcae131_0_2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2de4bcae131_0_2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2de4bcae131_0_2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0413" y="1362"/>
            <a:ext cx="10371174" cy="7312476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2de4bcae131_0_258"/>
          <p:cNvSpPr txBox="1"/>
          <p:nvPr/>
        </p:nvSpPr>
        <p:spPr>
          <a:xfrm>
            <a:off x="3047950" y="-15850"/>
            <a:ext cx="58476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PostGIS SQL query (continued)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de65288dc8_0_4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22" name="Google Shape;622;g2de65288dc8_0_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g2de65288dc8_0_4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2de65288dc8_0_4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2de65288dc8_0_4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2de65288dc8_0_4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5297" y="304800"/>
            <a:ext cx="649620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2de65288dc8_0_4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9479" y="228600"/>
            <a:ext cx="463704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2de65288dc8_0_440"/>
          <p:cNvSpPr txBox="1"/>
          <p:nvPr/>
        </p:nvSpPr>
        <p:spPr>
          <a:xfrm>
            <a:off x="3781800" y="-42000"/>
            <a:ext cx="72927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Merging responses from loc &amp; ts-backend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de4bcae131_0_3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34" name="Google Shape;634;g2de4bcae131_0_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2de4bcae131_0_3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2de4bcae131_0_3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2de4bcae131_0_3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2de4bcae131_0_3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063" y="1563114"/>
            <a:ext cx="11245875" cy="373016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2de4bcae131_0_342"/>
          <p:cNvSpPr txBox="1"/>
          <p:nvPr/>
        </p:nvSpPr>
        <p:spPr>
          <a:xfrm>
            <a:off x="3512113" y="572325"/>
            <a:ext cx="51678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Real Time Location Sharing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de65288dc8_0_4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45" name="Google Shape;645;g2de65288dc8_0_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2de65288dc8_0_4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de65288dc8_0_4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de65288dc8_0_4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2de65288dc8_0_420"/>
          <p:cNvSpPr txBox="1"/>
          <p:nvPr>
            <p:ph type="title"/>
          </p:nvPr>
        </p:nvSpPr>
        <p:spPr>
          <a:xfrm>
            <a:off x="1511300" y="2520950"/>
            <a:ext cx="7280700" cy="17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Real Time Location Sharing Flow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de65288dc8_0_1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55" name="Google Shape;655;g2de65288dc8_0_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2de65288dc8_0_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2de65288dc8_0_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2de65288dc8_0_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2de65288dc8_0_1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de5363f98a_0_5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7" name="Google Shape;97;g2de5363f98a_0_5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2de5363f98a_0_5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de5363f98a_0_5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de5363f98a_0_5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2de5363f98a_0_588"/>
          <p:cNvSpPr txBox="1"/>
          <p:nvPr>
            <p:ph type="title"/>
          </p:nvPr>
        </p:nvSpPr>
        <p:spPr>
          <a:xfrm>
            <a:off x="1511300" y="1073150"/>
            <a:ext cx="84417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>
                <a:solidFill>
                  <a:srgbClr val="FF0000"/>
                </a:solidFill>
              </a:rPr>
              <a:t>Project Overview</a:t>
            </a:r>
            <a:endParaRPr sz="4500">
              <a:solidFill>
                <a:srgbClr val="FF0000"/>
              </a:solidFill>
            </a:endParaRPr>
          </a:p>
        </p:txBody>
      </p:sp>
      <p:sp>
        <p:nvSpPr>
          <p:cNvPr id="102" name="Google Shape;102;g2de5363f98a_0_588"/>
          <p:cNvSpPr txBox="1"/>
          <p:nvPr/>
        </p:nvSpPr>
        <p:spPr>
          <a:xfrm>
            <a:off x="1511300" y="1876775"/>
            <a:ext cx="86283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Development of a Privacy Network for scalable Geosocial Networking</a:t>
            </a:r>
            <a:endParaRPr sz="350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3" name="Google Shape;103;g2de5363f98a_0_588"/>
          <p:cNvSpPr txBox="1"/>
          <p:nvPr/>
        </p:nvSpPr>
        <p:spPr>
          <a:xfrm>
            <a:off x="1511300" y="3124854"/>
            <a:ext cx="9443100" cy="3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9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83540" lvl="0" marL="395605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ahoma"/>
              <a:buChar char="-"/>
            </a:pPr>
            <a:r>
              <a:rPr i="1" lang="en-US" sz="2700">
                <a:latin typeface="Tahoma"/>
                <a:ea typeface="Tahoma"/>
                <a:cs typeface="Tahoma"/>
                <a:sym typeface="Tahoma"/>
              </a:rPr>
              <a:t>TraceBook </a:t>
            </a:r>
            <a:r>
              <a:rPr lang="en-US" sz="2700">
                <a:latin typeface="Tahoma"/>
                <a:ea typeface="Tahoma"/>
                <a:cs typeface="Tahoma"/>
                <a:sym typeface="Tahoma"/>
              </a:rPr>
              <a:t>: A web application ensuring user privacy in location sharing</a:t>
            </a:r>
            <a:endParaRPr sz="2700">
              <a:latin typeface="Tahoma"/>
              <a:ea typeface="Tahoma"/>
              <a:cs typeface="Tahoma"/>
              <a:sym typeface="Tahoma"/>
            </a:endParaRPr>
          </a:p>
          <a:p>
            <a:pPr indent="-383540" lvl="0" marL="395605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ahoma"/>
              <a:buChar char="-"/>
            </a:pPr>
            <a:r>
              <a:rPr lang="en-US" sz="2700">
                <a:latin typeface="Tahoma"/>
                <a:ea typeface="Tahoma"/>
                <a:cs typeface="Tahoma"/>
                <a:sym typeface="Tahoma"/>
              </a:rPr>
              <a:t>Features include user registration, friend management, and precise privacy settings and location sharing</a:t>
            </a:r>
            <a:endParaRPr sz="2700"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de65288dc8_0_1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65" name="Google Shape;665;g2de65288dc8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2de65288dc8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2de65288dc8_0_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g2de65288dc8_0_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g2de65288dc8_0_1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de65288dc8_0_1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75" name="Google Shape;675;g2de65288dc8_0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g2de65288dc8_0_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2de65288dc8_0_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2de65288dc8_0_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g2de65288dc8_0_1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0569" y="0"/>
            <a:ext cx="91308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de65288dc8_0_16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85" name="Google Shape;685;g2de65288dc8_0_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2de65288dc8_0_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2de65288dc8_0_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g2de65288dc8_0_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2de65288dc8_0_165"/>
          <p:cNvPicPr preferRelativeResize="0"/>
          <p:nvPr/>
        </p:nvPicPr>
        <p:blipFill rotWithShape="1">
          <a:blip r:embed="rId7">
            <a:alphaModFix/>
          </a:blip>
          <a:srcRect b="29" l="0" r="0" t="39"/>
          <a:stretch/>
        </p:blipFill>
        <p:spPr>
          <a:xfrm>
            <a:off x="1530569" y="0"/>
            <a:ext cx="91308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de65288dc8_0_17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95" name="Google Shape;695;g2de65288dc8_0_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g2de65288dc8_0_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2de65288dc8_0_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g2de65288dc8_0_1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2de65288dc8_0_174"/>
          <p:cNvPicPr preferRelativeResize="0"/>
          <p:nvPr/>
        </p:nvPicPr>
        <p:blipFill rotWithShape="1">
          <a:blip r:embed="rId7">
            <a:alphaModFix/>
          </a:blip>
          <a:srcRect b="149" l="0" r="0" t="139"/>
          <a:stretch/>
        </p:blipFill>
        <p:spPr>
          <a:xfrm>
            <a:off x="1530569" y="0"/>
            <a:ext cx="913086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de65288dc8_0_1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05" name="Google Shape;705;g2de65288dc8_0_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2de65288dc8_0_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2de65288dc8_0_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g2de65288dc8_0_1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2de65288dc8_0_183"/>
          <p:cNvPicPr preferRelativeResize="0"/>
          <p:nvPr/>
        </p:nvPicPr>
        <p:blipFill rotWithShape="1">
          <a:blip r:embed="rId7">
            <a:alphaModFix/>
          </a:blip>
          <a:srcRect b="29" l="0" r="0" t="39"/>
          <a:stretch/>
        </p:blipFill>
        <p:spPr>
          <a:xfrm>
            <a:off x="1530569" y="0"/>
            <a:ext cx="91308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de65288dc8_0_1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15" name="Google Shape;715;g2de65288dc8_0_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2de65288dc8_0_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2de65288dc8_0_1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2de65288dc8_0_1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g2de65288dc8_0_192"/>
          <p:cNvPicPr preferRelativeResize="0"/>
          <p:nvPr/>
        </p:nvPicPr>
        <p:blipFill rotWithShape="1">
          <a:blip r:embed="rId7">
            <a:alphaModFix/>
          </a:blip>
          <a:srcRect b="29" l="0" r="0" t="39"/>
          <a:stretch/>
        </p:blipFill>
        <p:spPr>
          <a:xfrm>
            <a:off x="1530569" y="0"/>
            <a:ext cx="91308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de65288dc8_0_20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25" name="Google Shape;725;g2de65288dc8_0_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g2de65288dc8_0_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2de65288dc8_0_2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2de65288dc8_0_2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2de65288dc8_0_2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2de65288dc8_0_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2de65288dc8_0_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2de65288dc8_0_2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2de65288dc8_0_2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2de4bcae131_0_1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39" name="Google Shape;739;g2de4bcae131_0_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g2de4bcae131_0_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g2de4bcae131_0_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g2de4bcae131_0_1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g2de4bcae131_0_1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849538"/>
            <a:ext cx="6631914" cy="52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g2de4bcae131_0_172"/>
          <p:cNvPicPr preferRelativeResize="0"/>
          <p:nvPr/>
        </p:nvPicPr>
        <p:blipFill rotWithShape="1">
          <a:blip r:embed="rId8">
            <a:alphaModFix/>
          </a:blip>
          <a:srcRect b="7020" l="8875" r="7943" t="9002"/>
          <a:stretch/>
        </p:blipFill>
        <p:spPr>
          <a:xfrm>
            <a:off x="6929575" y="1290025"/>
            <a:ext cx="4337000" cy="43903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5" name="Google Shape;745;g2de4bcae131_0_172"/>
          <p:cNvSpPr txBox="1"/>
          <p:nvPr/>
        </p:nvSpPr>
        <p:spPr>
          <a:xfrm>
            <a:off x="2971800" y="242775"/>
            <a:ext cx="63858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http:// to ws:// protocol upgradation  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de4bcae131_0_2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51" name="Google Shape;751;g2de4bcae131_0_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g2de4bcae131_0_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g2de4bcae131_0_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g2de4bcae131_0_2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g2de4bcae131_0_2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5902" y="0"/>
            <a:ext cx="57832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g2de4bcae131_0_228"/>
          <p:cNvSpPr txBox="1"/>
          <p:nvPr/>
        </p:nvSpPr>
        <p:spPr>
          <a:xfrm>
            <a:off x="1018950" y="2868275"/>
            <a:ext cx="48201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WebSocket authentication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de4bcae131_0_1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62" name="Google Shape;762;g2de4bcae131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g2de4bcae131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g2de4bcae131_0_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g2de4bcae131_0_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g2de4bcae131_0_1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600" y="1012925"/>
            <a:ext cx="5543600" cy="50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g2de4bcae131_0_147"/>
          <p:cNvPicPr preferRelativeResize="0"/>
          <p:nvPr/>
        </p:nvPicPr>
        <p:blipFill rotWithShape="1">
          <a:blip r:embed="rId8">
            <a:alphaModFix/>
          </a:blip>
          <a:srcRect b="8851" l="9138" r="8462" t="9642"/>
          <a:stretch/>
        </p:blipFill>
        <p:spPr>
          <a:xfrm>
            <a:off x="6132175" y="1387300"/>
            <a:ext cx="5248600" cy="434465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8" name="Google Shape;768;g2de4bcae131_0_147"/>
          <p:cNvSpPr txBox="1"/>
          <p:nvPr/>
        </p:nvSpPr>
        <p:spPr>
          <a:xfrm>
            <a:off x="3429000" y="378575"/>
            <a:ext cx="54480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WebSocket Message Handlers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e5363f98a_0_7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9" name="Google Shape;109;g2de5363f98a_0_743"/>
          <p:cNvPicPr preferRelativeResize="0"/>
          <p:nvPr/>
        </p:nvPicPr>
        <p:blipFill rotWithShape="1">
          <a:blip r:embed="rId3">
            <a:alphaModFix/>
          </a:blip>
          <a:srcRect b="0" l="0" r="0" t="7218"/>
          <a:stretch/>
        </p:blipFill>
        <p:spPr>
          <a:xfrm>
            <a:off x="882050" y="190125"/>
            <a:ext cx="10427902" cy="636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de5363f98a_0_7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de5363f98a_0_7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de5363f98a_0_7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de5363f98a_0_7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de4bcae131_0_20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74" name="Google Shape;774;g2de4bcae131_0_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g2de4bcae131_0_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2de4bcae131_0_2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2de4bcae131_0_2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2de4bcae131_0_2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2425" y="1089275"/>
            <a:ext cx="6420224" cy="467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g2de4bcae131_0_208"/>
          <p:cNvPicPr preferRelativeResize="0"/>
          <p:nvPr/>
        </p:nvPicPr>
        <p:blipFill rotWithShape="1">
          <a:blip r:embed="rId8">
            <a:alphaModFix/>
          </a:blip>
          <a:srcRect b="7731" l="8578" r="7231" t="7958"/>
          <a:stretch/>
        </p:blipFill>
        <p:spPr>
          <a:xfrm>
            <a:off x="6872650" y="1482075"/>
            <a:ext cx="4578800" cy="428505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0" name="Google Shape;780;g2de4bcae131_0_208"/>
          <p:cNvSpPr txBox="1"/>
          <p:nvPr/>
        </p:nvSpPr>
        <p:spPr>
          <a:xfrm>
            <a:off x="3429000" y="378575"/>
            <a:ext cx="54480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WebSocket Message Handlers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de4bcae131_0_18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86" name="Google Shape;786;g2de4bcae131_0_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g2de4bcae131_0_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2de4bcae131_0_1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g2de4bcae131_0_1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g2de4bcae131_0_185"/>
          <p:cNvPicPr preferRelativeResize="0"/>
          <p:nvPr/>
        </p:nvPicPr>
        <p:blipFill rotWithShape="1">
          <a:blip r:embed="rId7">
            <a:alphaModFix/>
          </a:blip>
          <a:srcRect b="10571" l="11621" r="10484" t="11583"/>
          <a:stretch/>
        </p:blipFill>
        <p:spPr>
          <a:xfrm>
            <a:off x="1058025" y="1334325"/>
            <a:ext cx="5065775" cy="521050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1" name="Google Shape;791;g2de4bcae131_0_185"/>
          <p:cNvPicPr preferRelativeResize="0"/>
          <p:nvPr/>
        </p:nvPicPr>
        <p:blipFill rotWithShape="1">
          <a:blip r:embed="rId8">
            <a:alphaModFix/>
          </a:blip>
          <a:srcRect b="5045" l="6693" r="6493" t="6278"/>
          <a:stretch/>
        </p:blipFill>
        <p:spPr>
          <a:xfrm>
            <a:off x="6395900" y="724713"/>
            <a:ext cx="4254001" cy="608095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2" name="Google Shape;792;g2de4bcae131_0_185"/>
          <p:cNvSpPr txBox="1"/>
          <p:nvPr/>
        </p:nvSpPr>
        <p:spPr>
          <a:xfrm>
            <a:off x="1219200" y="683375"/>
            <a:ext cx="46377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WebSocket User Manager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3" name="Google Shape;793;g2de4bcae131_0_185"/>
          <p:cNvSpPr txBox="1"/>
          <p:nvPr/>
        </p:nvSpPr>
        <p:spPr>
          <a:xfrm>
            <a:off x="6395900" y="51500"/>
            <a:ext cx="46377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addUser(...)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de4bcae131_0_19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99" name="Google Shape;799;g2de4bcae131_0_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g2de4bcae131_0_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g2de4bcae131_0_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g2de4bcae131_0_1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g2de4bcae131_0_1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51656" y="0"/>
            <a:ext cx="600348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g2de4bcae131_0_197"/>
          <p:cNvSpPr txBox="1"/>
          <p:nvPr/>
        </p:nvSpPr>
        <p:spPr>
          <a:xfrm>
            <a:off x="818725" y="3049800"/>
            <a:ext cx="46377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WebSocket User Manager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000">
                <a:latin typeface="Tahoma"/>
                <a:ea typeface="Tahoma"/>
                <a:cs typeface="Tahoma"/>
                <a:sym typeface="Tahoma"/>
              </a:rPr>
              <a:t>removeUser(...)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2de5363f98a_0_7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10" name="Google Shape;810;g2de5363f98a_0_7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g2de5363f98a_0_7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g2de5363f98a_0_7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g2de5363f98a_0_7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g2de5363f98a_0_715"/>
          <p:cNvSpPr txBox="1"/>
          <p:nvPr>
            <p:ph type="title"/>
          </p:nvPr>
        </p:nvSpPr>
        <p:spPr>
          <a:xfrm>
            <a:off x="1511300" y="2520950"/>
            <a:ext cx="72807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Architecture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de5363f98a_0_7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20" name="Google Shape;820;g2de5363f98a_0_7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2de5363f98a_0_7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2de5363f98a_0_7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2de5363f98a_0_7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g2de5363f98a_0_7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1321" y="0"/>
            <a:ext cx="984935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2cf5c130bd7_0_1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30" name="Google Shape;830;g2cf5c130bd7_0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2cf5c130bd7_0_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g2cf5c130bd7_0_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g2cf5c130bd7_0_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g2cf5c130bd7_0_129"/>
          <p:cNvSpPr txBox="1"/>
          <p:nvPr>
            <p:ph type="title"/>
          </p:nvPr>
        </p:nvSpPr>
        <p:spPr>
          <a:xfrm>
            <a:off x="1511300" y="2520950"/>
            <a:ext cx="39642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Conclusion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71a824e031_0_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40" name="Google Shape;840;g271a824e031_0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g271a824e031_0_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g271a824e031_0_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g271a824e031_0_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g271a824e031_0_68"/>
          <p:cNvSpPr txBox="1"/>
          <p:nvPr>
            <p:ph type="title"/>
          </p:nvPr>
        </p:nvSpPr>
        <p:spPr>
          <a:xfrm>
            <a:off x="1381759" y="538481"/>
            <a:ext cx="9428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>
                <a:solidFill>
                  <a:srgbClr val="FF0000"/>
                </a:solidFill>
              </a:rPr>
              <a:t>Conclusions</a:t>
            </a:r>
            <a:endParaRPr sz="4500">
              <a:solidFill>
                <a:srgbClr val="FF0000"/>
              </a:solidFill>
            </a:endParaRPr>
          </a:p>
        </p:txBody>
      </p:sp>
      <p:sp>
        <p:nvSpPr>
          <p:cNvPr id="845" name="Google Shape;845;g271a824e031_0_68"/>
          <p:cNvSpPr txBox="1"/>
          <p:nvPr>
            <p:ph idx="1" type="body"/>
          </p:nvPr>
        </p:nvSpPr>
        <p:spPr>
          <a:xfrm>
            <a:off x="1270000" y="1981200"/>
            <a:ext cx="9540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0000"/>
                </a:solidFill>
              </a:rPr>
              <a:t>- We have established real time location sharing through WebSocket.</a:t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0000"/>
                </a:solidFill>
              </a:rPr>
              <a:t>- We have implemented location updation and querying through PostgreSQL and PostGIS.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0000"/>
                </a:solidFill>
              </a:rPr>
              <a:t>- Privacy Filters can mask user </a:t>
            </a:r>
            <a:r>
              <a:rPr lang="en-US">
                <a:solidFill>
                  <a:srgbClr val="000000"/>
                </a:solidFill>
              </a:rPr>
              <a:t>visibility,</a:t>
            </a:r>
            <a:r>
              <a:rPr lang="en-US">
                <a:solidFill>
                  <a:srgbClr val="000000"/>
                </a:solidFill>
              </a:rPr>
              <a:t> enhancing the privacy.</a:t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71a824e031_0_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51" name="Google Shape;851;g271a824e031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g271a824e031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g271a824e031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g271a824e031_0_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g271a824e031_0_58"/>
          <p:cNvSpPr txBox="1"/>
          <p:nvPr>
            <p:ph type="title"/>
          </p:nvPr>
        </p:nvSpPr>
        <p:spPr>
          <a:xfrm>
            <a:off x="1511300" y="2520950"/>
            <a:ext cx="39642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Limitation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71a824e031_0_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61" name="Google Shape;861;g271a824e031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g271a824e031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g271a824e031_0_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g271a824e031_0_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g271a824e031_0_34"/>
          <p:cNvSpPr txBox="1"/>
          <p:nvPr>
            <p:ph type="title"/>
          </p:nvPr>
        </p:nvSpPr>
        <p:spPr>
          <a:xfrm>
            <a:off x="1381759" y="538481"/>
            <a:ext cx="9428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>
                <a:solidFill>
                  <a:srgbClr val="FF0000"/>
                </a:solidFill>
              </a:rPr>
              <a:t>Limitations</a:t>
            </a:r>
            <a:endParaRPr sz="4500">
              <a:solidFill>
                <a:srgbClr val="FF0000"/>
              </a:solidFill>
            </a:endParaRPr>
          </a:p>
        </p:txBody>
      </p:sp>
      <p:sp>
        <p:nvSpPr>
          <p:cNvPr id="866" name="Google Shape;866;g271a824e031_0_34"/>
          <p:cNvSpPr txBox="1"/>
          <p:nvPr>
            <p:ph idx="1" type="body"/>
          </p:nvPr>
        </p:nvSpPr>
        <p:spPr>
          <a:xfrm>
            <a:off x="1270000" y="1981200"/>
            <a:ext cx="95403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0000"/>
                </a:solidFill>
              </a:rPr>
              <a:t>- T</a:t>
            </a:r>
            <a:r>
              <a:rPr lang="en-US">
                <a:solidFill>
                  <a:srgbClr val="000000"/>
                </a:solidFill>
              </a:rPr>
              <a:t>raceBook uses a WebSocket architecture for the real-time location sharing among the users</a:t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0000"/>
                </a:solidFill>
              </a:rPr>
              <a:t>- Roughly 20,000 concurrent connections are possible for a 8GB RAM machine, and vertical scaling is capped by hardware limitations</a:t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0000"/>
                </a:solidFill>
              </a:rPr>
              <a:t>- </a:t>
            </a:r>
            <a:r>
              <a:rPr lang="en-US">
                <a:solidFill>
                  <a:srgbClr val="000000"/>
                </a:solidFill>
              </a:rPr>
              <a:t>WebSockets are difficult to scale</a:t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de5363f98a_0_6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72" name="Google Shape;872;g2de5363f98a_0_6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g2de5363f98a_0_6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g2de5363f98a_0_6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2de5363f98a_0_6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g2de5363f98a_0_644"/>
          <p:cNvSpPr txBox="1"/>
          <p:nvPr>
            <p:ph type="title"/>
          </p:nvPr>
        </p:nvSpPr>
        <p:spPr>
          <a:xfrm>
            <a:off x="1381759" y="538481"/>
            <a:ext cx="94284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>
                <a:solidFill>
                  <a:srgbClr val="FF0000"/>
                </a:solidFill>
              </a:rPr>
              <a:t>Future Work</a:t>
            </a:r>
            <a:endParaRPr sz="4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5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4500">
              <a:solidFill>
                <a:srgbClr val="FF0000"/>
              </a:solidFill>
            </a:endParaRPr>
          </a:p>
        </p:txBody>
      </p:sp>
      <p:sp>
        <p:nvSpPr>
          <p:cNvPr id="877" name="Google Shape;877;g2de5363f98a_0_644"/>
          <p:cNvSpPr txBox="1"/>
          <p:nvPr>
            <p:ph idx="1" type="body"/>
          </p:nvPr>
        </p:nvSpPr>
        <p:spPr>
          <a:xfrm>
            <a:off x="1270000" y="1981200"/>
            <a:ext cx="9540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- Integrating a Redis Distributed Caching Layer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- </a:t>
            </a:r>
            <a:r>
              <a:rPr lang="en-US">
                <a:solidFill>
                  <a:srgbClr val="000000"/>
                </a:solidFill>
              </a:rPr>
              <a:t>Scaling the WebSocket Servers with Redis Pub-Sub and HAProxy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- </a:t>
            </a:r>
            <a:r>
              <a:rPr lang="en-US">
                <a:solidFill>
                  <a:srgbClr val="000000"/>
                </a:solidFill>
              </a:rPr>
              <a:t>Change Data Capture for Synchronization of SQL-NoSQL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Databases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1a824e031_0_2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9" name="Google Shape;119;g271a824e031_0_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71a824e031_0_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71a824e031_0_2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71a824e031_0_2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71a824e031_0_2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1650" y="130875"/>
            <a:ext cx="8947276" cy="665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de5363f98a_0_6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83" name="Google Shape;883;g2de5363f98a_0_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8030"/>
            <a:ext cx="12192000" cy="6459141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g2de5363f98a_0_654"/>
          <p:cNvSpPr txBox="1"/>
          <p:nvPr/>
        </p:nvSpPr>
        <p:spPr>
          <a:xfrm>
            <a:off x="4900375" y="116000"/>
            <a:ext cx="32145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Architecture</a:t>
            </a:r>
            <a:endParaRPr sz="3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271a824e031_0_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90" name="Google Shape;890;g271a824e031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g271a824e031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g271a824e031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g271a824e031_0_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g271a824e031_0_26"/>
          <p:cNvSpPr txBox="1"/>
          <p:nvPr>
            <p:ph type="title"/>
          </p:nvPr>
        </p:nvSpPr>
        <p:spPr>
          <a:xfrm>
            <a:off x="1511300" y="463550"/>
            <a:ext cx="39642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References</a:t>
            </a:r>
            <a:endParaRPr sz="5600">
              <a:solidFill>
                <a:srgbClr val="000000"/>
              </a:solidFill>
            </a:endParaRPr>
          </a:p>
        </p:txBody>
      </p:sp>
      <p:sp>
        <p:nvSpPr>
          <p:cNvPr id="895" name="Google Shape;895;g271a824e031_0_26"/>
          <p:cNvSpPr txBox="1"/>
          <p:nvPr/>
        </p:nvSpPr>
        <p:spPr>
          <a:xfrm>
            <a:off x="1511300" y="1554500"/>
            <a:ext cx="8883300" cy="56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74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71475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50"/>
              <a:buFont typeface="Courier New"/>
              <a:buChar char="●"/>
            </a:pPr>
            <a:r>
              <a:rPr lang="en-US" sz="225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https://ieeexplore.ieee.org/abstract/document/9288801 [Bhattacharya, Munmun et al.]</a:t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71475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50"/>
              <a:buFont typeface="Courier New"/>
              <a:buChar char="●"/>
            </a:pPr>
            <a:r>
              <a:rPr lang="en-US" sz="225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https://www.looptmix.com/</a:t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71475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50"/>
              <a:buFont typeface="Courier New"/>
              <a:buChar char="●"/>
            </a:pPr>
            <a:r>
              <a:rPr lang="en-US" sz="225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https://ieeexplore.ieee.org/abstract/document/7556276/ [Li, H et el.]</a:t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714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50"/>
              <a:buFont typeface="Courier New"/>
              <a:buChar char="●"/>
            </a:pPr>
            <a:r>
              <a:rPr b="0" i="0" lang="en-US" sz="2250" u="none" cap="none" strike="noStrike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https://redis.io/docs/latest/develop/interact/</a:t>
            </a:r>
            <a:endParaRPr b="0" i="0" sz="2250" u="none" cap="none" strike="noStrike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en-US" sz="2250" u="none" cap="none" strike="noStrike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pubsub</a:t>
            </a:r>
            <a:endParaRPr b="0" i="0" sz="2250" u="none" cap="none" strike="noStrike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71a824e031_0_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01" name="Google Shape;901;g271a824e031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g271a824e031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g271a824e031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g271a824e031_0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g271a824e031_0_15"/>
          <p:cNvSpPr txBox="1"/>
          <p:nvPr/>
        </p:nvSpPr>
        <p:spPr>
          <a:xfrm>
            <a:off x="1511300" y="1646450"/>
            <a:ext cx="7503900" cy="4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7475">
            <a:spAutoFit/>
          </a:bodyPr>
          <a:lstStyle/>
          <a:p>
            <a:pPr indent="0" lvl="0" marL="0" rtl="0" algn="l"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5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https://github.com/sanam2405/PrivacyNetwork</a:t>
            </a:r>
            <a:endParaRPr b="1"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Anumoy Nandy</a:t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Kunal Pramanick</a:t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Manas Pratim Biswas </a:t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Dept. of Information Technology</a:t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Jadavpur University</a:t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</a:pPr>
            <a:r>
              <a:t/>
            </a:r>
            <a:endParaRPr sz="225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06" name="Google Shape;906;g271a824e031_0_15"/>
          <p:cNvSpPr txBox="1"/>
          <p:nvPr>
            <p:ph type="title"/>
          </p:nvPr>
        </p:nvSpPr>
        <p:spPr>
          <a:xfrm>
            <a:off x="1511300" y="463550"/>
            <a:ext cx="39642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Thank you</a:t>
            </a:r>
            <a:endParaRPr sz="5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cf5c130bd7_0_27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12" name="Google Shape;912;g2cf5c130bd7_0_277"/>
          <p:cNvSpPr txBox="1"/>
          <p:nvPr>
            <p:ph type="title"/>
          </p:nvPr>
        </p:nvSpPr>
        <p:spPr>
          <a:xfrm>
            <a:off x="4113900" y="2989950"/>
            <a:ext cx="39642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600">
                <a:solidFill>
                  <a:srgbClr val="000000"/>
                </a:solidFill>
              </a:rPr>
              <a:t>Questions ?</a:t>
            </a:r>
            <a:endParaRPr sz="5600">
              <a:solidFill>
                <a:srgbClr val="000000"/>
              </a:solidFill>
            </a:endParaRPr>
          </a:p>
        </p:txBody>
      </p:sp>
      <p:pic>
        <p:nvPicPr>
          <p:cNvPr id="913" name="Google Shape;913;g2cf5c130bd7_0_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825" y="347012"/>
            <a:ext cx="2600675" cy="26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g2cf5c130bd7_0_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3800" y="521800"/>
            <a:ext cx="4201276" cy="225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g2cf5c130bd7_0_2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2825" y="3796822"/>
            <a:ext cx="2600675" cy="260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g2cf5c130bd7_0_2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7705" y="4185575"/>
            <a:ext cx="2373458" cy="237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1a824e031_0_3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9" name="Google Shape;129;g271a824e031_0_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25" y="84350"/>
            <a:ext cx="692700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71a824e031_0_3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575" y="84350"/>
            <a:ext cx="910699" cy="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71a824e031_0_3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5" y="6079344"/>
            <a:ext cx="758300" cy="75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71a824e031_0_3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6575" y="6112137"/>
            <a:ext cx="692700" cy="6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71a824e031_0_356"/>
          <p:cNvSpPr txBox="1"/>
          <p:nvPr>
            <p:ph type="title"/>
          </p:nvPr>
        </p:nvSpPr>
        <p:spPr>
          <a:xfrm>
            <a:off x="1511300" y="1073150"/>
            <a:ext cx="84417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>
                <a:solidFill>
                  <a:srgbClr val="FF0000"/>
                </a:solidFill>
              </a:rPr>
              <a:t>TraceBook Implementation</a:t>
            </a:r>
            <a:endParaRPr i="1" sz="4500">
              <a:solidFill>
                <a:srgbClr val="FF0000"/>
              </a:solidFill>
            </a:endParaRPr>
          </a:p>
        </p:txBody>
      </p:sp>
      <p:sp>
        <p:nvSpPr>
          <p:cNvPr id="134" name="Google Shape;134;g271a824e031_0_356"/>
          <p:cNvSpPr txBox="1"/>
          <p:nvPr/>
        </p:nvSpPr>
        <p:spPr>
          <a:xfrm>
            <a:off x="1126525" y="2001250"/>
            <a:ext cx="10832700" cy="43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9850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Database: 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1. </a:t>
            </a: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MongoDB for user authentication and data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2. PostgreSQL with PostGIS for handling user location attributes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rebuchet MS"/>
              <a:buChar char="●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Real-time communication: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Trebuchet MS"/>
              <a:buAutoNum type="arabicPeriod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Use of WebSockets for real-time location broadcasting and multicasting</a:t>
            </a:r>
            <a:endParaRPr i="1" sz="2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0005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Trebuchet MS"/>
              <a:buAutoNum type="arabicPeriod"/>
            </a:pPr>
            <a:r>
              <a:rPr i="1" lang="en-US" sz="2700">
                <a:latin typeface="Trebuchet MS"/>
                <a:ea typeface="Trebuchet MS"/>
                <a:cs typeface="Trebuchet MS"/>
                <a:sym typeface="Trebuchet MS"/>
              </a:rPr>
              <a:t>WebSocket backend server for managing client connections</a:t>
            </a:r>
            <a:endParaRPr b="0" i="1" sz="27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1" sz="27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2023-12-18T11:44:16Z</dcterms:created>
  <dc:creator>ANUMOY NANDY</dc:creator>
</cp:coreProperties>
</file>